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66"/>
  </p:notesMasterIdLst>
  <p:sldIdLst>
    <p:sldId id="256" r:id="rId2"/>
    <p:sldId id="257" r:id="rId3"/>
    <p:sldId id="259" r:id="rId4"/>
    <p:sldId id="260" r:id="rId5"/>
    <p:sldId id="402" r:id="rId6"/>
    <p:sldId id="403" r:id="rId7"/>
    <p:sldId id="404" r:id="rId8"/>
    <p:sldId id="405" r:id="rId9"/>
    <p:sldId id="406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97" r:id="rId18"/>
    <p:sldId id="293" r:id="rId19"/>
    <p:sldId id="298" r:id="rId20"/>
    <p:sldId id="300" r:id="rId21"/>
    <p:sldId id="301" r:id="rId22"/>
    <p:sldId id="302" r:id="rId23"/>
    <p:sldId id="304" r:id="rId24"/>
    <p:sldId id="299" r:id="rId25"/>
    <p:sldId id="268" r:id="rId26"/>
    <p:sldId id="269" r:id="rId27"/>
    <p:sldId id="270" r:id="rId28"/>
    <p:sldId id="272" r:id="rId29"/>
    <p:sldId id="273" r:id="rId30"/>
    <p:sldId id="275" r:id="rId31"/>
    <p:sldId id="274" r:id="rId32"/>
    <p:sldId id="280" r:id="rId33"/>
    <p:sldId id="276" r:id="rId34"/>
    <p:sldId id="277" r:id="rId35"/>
    <p:sldId id="279" r:id="rId36"/>
    <p:sldId id="278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7" r:id="rId50"/>
    <p:sldId id="308" r:id="rId51"/>
    <p:sldId id="295" r:id="rId52"/>
    <p:sldId id="296" r:id="rId53"/>
    <p:sldId id="309" r:id="rId54"/>
    <p:sldId id="310" r:id="rId55"/>
    <p:sldId id="271" r:id="rId56"/>
    <p:sldId id="305" r:id="rId57"/>
    <p:sldId id="306" r:id="rId58"/>
    <p:sldId id="311" r:id="rId59"/>
    <p:sldId id="312" r:id="rId60"/>
    <p:sldId id="313" r:id="rId61"/>
    <p:sldId id="315" r:id="rId62"/>
    <p:sldId id="400" r:id="rId63"/>
    <p:sldId id="401" r:id="rId64"/>
    <p:sldId id="316" r:id="rId65"/>
    <p:sldId id="317" r:id="rId66"/>
    <p:sldId id="382" r:id="rId67"/>
    <p:sldId id="318" r:id="rId68"/>
    <p:sldId id="319" r:id="rId69"/>
    <p:sldId id="323" r:id="rId70"/>
    <p:sldId id="314" r:id="rId71"/>
    <p:sldId id="320" r:id="rId72"/>
    <p:sldId id="321" r:id="rId73"/>
    <p:sldId id="322" r:id="rId74"/>
    <p:sldId id="324" r:id="rId75"/>
    <p:sldId id="326" r:id="rId76"/>
    <p:sldId id="331" r:id="rId77"/>
    <p:sldId id="332" r:id="rId78"/>
    <p:sldId id="333" r:id="rId79"/>
    <p:sldId id="334" r:id="rId80"/>
    <p:sldId id="335" r:id="rId81"/>
    <p:sldId id="327" r:id="rId82"/>
    <p:sldId id="328" r:id="rId83"/>
    <p:sldId id="329" r:id="rId84"/>
    <p:sldId id="330" r:id="rId85"/>
    <p:sldId id="336" r:id="rId86"/>
    <p:sldId id="337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46" r:id="rId97"/>
    <p:sldId id="351" r:id="rId98"/>
    <p:sldId id="352" r:id="rId99"/>
    <p:sldId id="353" r:id="rId100"/>
    <p:sldId id="350" r:id="rId101"/>
    <p:sldId id="376" r:id="rId102"/>
    <p:sldId id="361" r:id="rId103"/>
    <p:sldId id="358" r:id="rId104"/>
    <p:sldId id="359" r:id="rId105"/>
    <p:sldId id="360" r:id="rId106"/>
    <p:sldId id="363" r:id="rId107"/>
    <p:sldId id="364" r:id="rId108"/>
    <p:sldId id="355" r:id="rId109"/>
    <p:sldId id="362" r:id="rId110"/>
    <p:sldId id="365" r:id="rId111"/>
    <p:sldId id="366" r:id="rId112"/>
    <p:sldId id="367" r:id="rId113"/>
    <p:sldId id="354" r:id="rId114"/>
    <p:sldId id="375" r:id="rId115"/>
    <p:sldId id="339" r:id="rId116"/>
    <p:sldId id="356" r:id="rId117"/>
    <p:sldId id="370" r:id="rId118"/>
    <p:sldId id="368" r:id="rId119"/>
    <p:sldId id="369" r:id="rId120"/>
    <p:sldId id="381" r:id="rId121"/>
    <p:sldId id="377" r:id="rId122"/>
    <p:sldId id="380" r:id="rId123"/>
    <p:sldId id="386" r:id="rId124"/>
    <p:sldId id="383" r:id="rId125"/>
    <p:sldId id="388" r:id="rId126"/>
    <p:sldId id="389" r:id="rId127"/>
    <p:sldId id="390" r:id="rId128"/>
    <p:sldId id="387" r:id="rId129"/>
    <p:sldId id="391" r:id="rId130"/>
    <p:sldId id="357" r:id="rId131"/>
    <p:sldId id="378" r:id="rId132"/>
    <p:sldId id="372" r:id="rId133"/>
    <p:sldId id="412" r:id="rId134"/>
    <p:sldId id="429" r:id="rId135"/>
    <p:sldId id="407" r:id="rId136"/>
    <p:sldId id="408" r:id="rId137"/>
    <p:sldId id="409" r:id="rId138"/>
    <p:sldId id="421" r:id="rId139"/>
    <p:sldId id="422" r:id="rId140"/>
    <p:sldId id="423" r:id="rId141"/>
    <p:sldId id="424" r:id="rId142"/>
    <p:sldId id="425" r:id="rId143"/>
    <p:sldId id="426" r:id="rId144"/>
    <p:sldId id="427" r:id="rId145"/>
    <p:sldId id="428" r:id="rId146"/>
    <p:sldId id="410" r:id="rId147"/>
    <p:sldId id="413" r:id="rId148"/>
    <p:sldId id="414" r:id="rId149"/>
    <p:sldId id="415" r:id="rId150"/>
    <p:sldId id="416" r:id="rId151"/>
    <p:sldId id="417" r:id="rId152"/>
    <p:sldId id="418" r:id="rId153"/>
    <p:sldId id="419" r:id="rId154"/>
    <p:sldId id="420" r:id="rId155"/>
    <p:sldId id="379" r:id="rId156"/>
    <p:sldId id="392" r:id="rId157"/>
    <p:sldId id="394" r:id="rId158"/>
    <p:sldId id="395" r:id="rId159"/>
    <p:sldId id="396" r:id="rId160"/>
    <p:sldId id="397" r:id="rId161"/>
    <p:sldId id="398" r:id="rId162"/>
    <p:sldId id="399" r:id="rId163"/>
    <p:sldId id="430" r:id="rId164"/>
    <p:sldId id="371" r:id="rId1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 autoAdjust="0"/>
    <p:restoredTop sz="94432"/>
  </p:normalViewPr>
  <p:slideViewPr>
    <p:cSldViewPr snapToGrid="0" snapToObjects="1">
      <p:cViewPr varScale="1">
        <p:scale>
          <a:sx n="138" d="100"/>
          <a:sy n="138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3F35-8D2B-5D08-42C3-FFF30511F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D8516-BA86-5AEC-985E-CE4629E83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45F02-6CED-A260-BC66-609D3B413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E56F2-5290-E324-8362-5F5802589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-toolkit.js.org/api/createSlice" TargetMode="External"/><Relationship Id="rId2" Type="http://schemas.openxmlformats.org/officeDocument/2006/relationships/hyperlink" Target="https://redux-toolkit.js.org/api/createReduc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merjs.github.io/immer/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immerjs.github.io/immer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https://</a:t>
            </a:r>
            <a:r>
              <a:rPr lang="en-US" sz="2600" dirty="0" err="1"/>
              <a:t>react.dev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Expiramental</a:t>
            </a:r>
            <a:r>
              <a:rPr lang="en-US" dirty="0"/>
              <a:t> </a:t>
            </a:r>
          </a:p>
          <a:p>
            <a:r>
              <a:rPr lang="en-US" dirty="0"/>
              <a:t>Suspense is not a data fetching library. It’s a mechanism for data fetching libraries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71BF4-4A98-DF02-F7DE-A5257084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55872-C38A-042A-0B6C-F9745A31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Redux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E0FB43-F752-7838-FEBD-D7B26D605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80472" y="1031066"/>
            <a:ext cx="6268062" cy="462269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6931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1635-C500-1770-05B2-BE21D22E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6BAE1-B566-0582-CAE9-8967AEE3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Store</a:t>
            </a:r>
            <a:r>
              <a:rPr lang="en-US" dirty="0"/>
              <a:t> – The centralized container that holds the entire application's state.</a:t>
            </a:r>
          </a:p>
          <a:p>
            <a:r>
              <a:rPr lang="en-US" b="1" dirty="0"/>
              <a:t>State</a:t>
            </a:r>
            <a:r>
              <a:rPr lang="en-US" dirty="0"/>
              <a:t> – The current snapshot of data stored in Redux, managed globally.</a:t>
            </a:r>
          </a:p>
          <a:p>
            <a:r>
              <a:rPr lang="en-US" b="1" dirty="0"/>
              <a:t>Dispatch</a:t>
            </a:r>
            <a:r>
              <a:rPr lang="en-US" dirty="0"/>
              <a:t> – The function used to send actions to update the state.</a:t>
            </a:r>
          </a:p>
          <a:p>
            <a:r>
              <a:rPr lang="en-US" b="1" dirty="0"/>
              <a:t>Reducer</a:t>
            </a:r>
            <a:r>
              <a:rPr lang="en-US" dirty="0"/>
              <a:t> – A pure function that determines how the state changes based on actions</a:t>
            </a:r>
          </a:p>
          <a:p>
            <a:r>
              <a:rPr lang="en-US" b="1" dirty="0"/>
              <a:t>Action</a:t>
            </a:r>
            <a:r>
              <a:rPr lang="en-US" dirty="0"/>
              <a:t> – A plain JavaScript object describing what change should happen in the state.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799611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1C26-3DE6-8752-B5CF-FAD300AB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DCC6-8982-0BB9-ABF4-F6737C763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is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Official, recommended way to write Redux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Simplifies Redux usage by reducing boilerplate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Includes utilities for state management, immutability, and async logic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Optimized for better performance and developer experience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5544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D5190-A161-554E-25A0-AE1B48F2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9876-9055-98D9-A288-C1232F56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55F7-7DE6-B923-A667-321A074C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Why Redux Toolkit?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Provides a simple and powerful API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Reduces complexity with </a:t>
            </a:r>
            <a:r>
              <a:rPr lang="en-US" dirty="0" err="1"/>
              <a:t>createSlice</a:t>
            </a:r>
            <a:r>
              <a:rPr lang="en-US" dirty="0"/>
              <a:t> and </a:t>
            </a:r>
            <a:r>
              <a:rPr lang="en-US" dirty="0" err="1"/>
              <a:t>configureStore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Built-in support for immutability with Immer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Streamlined async logic with </a:t>
            </a:r>
            <a:r>
              <a:rPr lang="en-US" dirty="0" err="1"/>
              <a:t>createAsyncThunk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2194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3E2B-77AD-5ABC-3343-D9C42AA1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1709-7E22-7859-A9D5-83F36BE4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9530-0F85-D70B-54CA-B2043EABA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createSlice</a:t>
            </a:r>
            <a:r>
              <a:rPr lang="en-US" dirty="0"/>
              <a:t>: Simplifies reducer and action creation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configureStore</a:t>
            </a:r>
            <a:r>
              <a:rPr lang="en-US" dirty="0"/>
              <a:t>: Simplifies store setup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createAsyncThunk</a:t>
            </a:r>
            <a:r>
              <a:rPr lang="en-US" dirty="0"/>
              <a:t>: Streamlines async logic (e.g., API calls)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Middleware and </a:t>
            </a:r>
            <a:r>
              <a:rPr lang="en-US" dirty="0" err="1"/>
              <a:t>DevTools</a:t>
            </a:r>
            <a:r>
              <a:rPr lang="en-US" dirty="0"/>
              <a:t> are built-in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Better default settings and performance optimizations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400927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8AD9-992E-EE7B-A937-DFD137959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B031-7486-DE26-4C3D-EB7118B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Redux Toolkit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853C5-3C62-AFEA-0FF5-C1F12208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@</a:t>
            </a:r>
            <a:r>
              <a:rPr lang="en-US" dirty="0" err="1"/>
              <a:t>reduxjs</a:t>
            </a:r>
            <a:r>
              <a:rPr lang="en-US" dirty="0"/>
              <a:t>/toolkit react-redux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5806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6013-90C9-EDDC-9FD7-725E1F9F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A6F50-09A6-AE40-3D34-78D9394C951D}"/>
              </a:ext>
            </a:extLst>
          </p:cNvPr>
          <p:cNvSpPr txBox="1"/>
          <p:nvPr/>
        </p:nvSpPr>
        <p:spPr>
          <a:xfrm>
            <a:off x="5815781" y="2054881"/>
            <a:ext cx="61058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configureStore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reducer: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posts: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postsReducer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comments: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commentsReducer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users: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usersReducer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 the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`, and `AppStore` types from the store itself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ReturnType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&lt;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store.getState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&gt;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Inferred type: {posts: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PostsState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comments: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CommentsState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, users: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UsersState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store.dispatch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AppStore =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ystem-ui"/>
              </a:rPr>
              <a:t>typeof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store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7154E-C530-FDFD-366B-7DEDDB23FEF9}"/>
              </a:ext>
            </a:extLst>
          </p:cNvPr>
          <p:cNvSpPr txBox="1"/>
          <p:nvPr/>
        </p:nvSpPr>
        <p:spPr>
          <a:xfrm>
            <a:off x="1971368" y="3938270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store.ts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5189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4399-1B34-E71A-1038-5D46A112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00A8-DB9A-49D5-A656-96E2FC2B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Creating Hooks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68079-4B75-4A51-E598-3EEE464D63E2}"/>
              </a:ext>
            </a:extLst>
          </p:cNvPr>
          <p:cNvSpPr txBox="1"/>
          <p:nvPr/>
        </p:nvSpPr>
        <p:spPr>
          <a:xfrm>
            <a:off x="1971368" y="3938270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app/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hooks.ts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C6C4F-93E9-F890-B2E3-306DCE5B26F0}"/>
              </a:ext>
            </a:extLst>
          </p:cNvPr>
          <p:cNvSpPr txBox="1"/>
          <p:nvPr/>
        </p:nvSpPr>
        <p:spPr>
          <a:xfrm>
            <a:off x="3957484" y="3279508"/>
            <a:ext cx="82345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'react-redux'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Use throughout your app instead of plain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useDispatch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 and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FMono-Regular"/>
              </a:rPr>
              <a:t>useSelector</a:t>
            </a: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`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useDispatch.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useSelector.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withTypes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&gt;()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297847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CBFF-35E4-2D64-4E62-54B1257C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9578-711A-C5AE-21A6-52747E4F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D4DF4-1E85-4A30-D36D-EDF1AC1F5ACF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F93E2-E137-6811-76B9-C2D965A23DC7}"/>
              </a:ext>
            </a:extLst>
          </p:cNvPr>
          <p:cNvSpPr txBox="1"/>
          <p:nvPr/>
        </p:nvSpPr>
        <p:spPr>
          <a:xfrm>
            <a:off x="349045" y="2994880"/>
            <a:ext cx="6105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'@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reduxjs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/toolkit'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type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'../../app/store'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a type for the slice state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interface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FMono-Regular"/>
              </a:rPr>
              <a:t>// Define the initial state using that type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value: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0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92512-0C92-B528-F2F4-D51325343C06}"/>
              </a:ext>
            </a:extLst>
          </p:cNvPr>
          <p:cNvSpPr txBox="1"/>
          <p:nvPr/>
        </p:nvSpPr>
        <p:spPr>
          <a:xfrm>
            <a:off x="6336890" y="2066623"/>
            <a:ext cx="61058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counterSlice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name: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'counter'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reducers: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increment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decrement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state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-=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(state, action: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PayloadAction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&lt;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number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&gt;) =&gt;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+=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938548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F1B6-DB8D-61CF-88C5-757DF88A0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C251-1690-2503-1A98-8ACE2C16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Configure reducer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28ADA-C158-0800-BD09-0645C05ECFE6}"/>
              </a:ext>
            </a:extLst>
          </p:cNvPr>
          <p:cNvSpPr txBox="1"/>
          <p:nvPr/>
        </p:nvSpPr>
        <p:spPr>
          <a:xfrm>
            <a:off x="231058" y="234589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counterSlice.ts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D645E-6E6C-124B-C172-BB24FB1B963F}"/>
              </a:ext>
            </a:extLst>
          </p:cNvPr>
          <p:cNvSpPr txBox="1"/>
          <p:nvPr/>
        </p:nvSpPr>
        <p:spPr>
          <a:xfrm>
            <a:off x="231058" y="3221922"/>
            <a:ext cx="96896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increment, decrement,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incrementByAmount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counterSlice.actions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Other code such as selectors can use the imported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type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selectCount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= (state: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default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counterSlice.reducer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387411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778DE-1413-8DE4-DDD4-5EA63FEE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9D21-5639-F357-2D29-183F1038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Component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D86E-7601-88B7-54FC-A6C828E8FB64}"/>
              </a:ext>
            </a:extLst>
          </p:cNvPr>
          <p:cNvSpPr txBox="1"/>
          <p:nvPr/>
        </p:nvSpPr>
        <p:spPr>
          <a:xfrm>
            <a:off x="231058" y="2345895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features/counter/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Counter.tsx</a:t>
            </a: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  <a:p>
            <a:pPr algn="l" rtl="0"/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solidFill>
                <a:srgbClr val="F8F8F2"/>
              </a:solidFill>
              <a:effectLst/>
              <a:latin typeface="system-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D8EAA-5F4B-5360-B8A7-7CDD6400858C}"/>
              </a:ext>
            </a:extLst>
          </p:cNvPr>
          <p:cNvSpPr txBox="1"/>
          <p:nvPr/>
        </p:nvSpPr>
        <p:spPr>
          <a:xfrm>
            <a:off x="565355" y="2865365"/>
            <a:ext cx="9748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React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'react'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,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'app/hooks'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import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{ decrement, increment }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from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'./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ystem-ui"/>
              </a:rPr>
              <a:t>counterSlice</a:t>
            </a:r>
            <a:r>
              <a:rPr lang="en-US" b="0" i="0" dirty="0">
                <a:solidFill>
                  <a:srgbClr val="A6E22E"/>
                </a:solidFill>
                <a:effectLst/>
                <a:latin typeface="system-ui"/>
              </a:rPr>
              <a:t>'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export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</a:t>
            </a:r>
            <a:r>
              <a:rPr lang="en-US" b="0" i="0" dirty="0">
                <a:solidFill>
                  <a:srgbClr val="E6D874"/>
                </a:solidFill>
                <a:effectLst/>
                <a:latin typeface="system-ui"/>
              </a:rPr>
              <a:t>Counter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 {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The `state` 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arg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 is correctly typed as `</a:t>
            </a:r>
            <a:r>
              <a:rPr lang="en-US" b="0" i="0" dirty="0" err="1">
                <a:solidFill>
                  <a:srgbClr val="C6CAD2"/>
                </a:solidFill>
                <a:effectLst/>
                <a:latin typeface="system-ui"/>
              </a:rPr>
              <a:t>RootState</a:t>
            </a: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` already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count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useAppSelector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(state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ystem-ui"/>
              </a:rPr>
              <a:t>state.counter.value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ystem-ui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 dispatch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ystem-ui"/>
              </a:rPr>
              <a:t>useAppDispatch</a:t>
            </a: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C6CAD2"/>
                </a:solidFill>
                <a:effectLst/>
                <a:latin typeface="system-ui"/>
              </a:rPr>
              <a:t>// omit rendering logic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ystem-ui"/>
              </a:rPr>
              <a:t>}</a:t>
            </a:r>
            <a:br>
              <a:rPr lang="en-US" b="0" i="0" dirty="0">
                <a:solidFill>
                  <a:srgbClr val="F8F8F2"/>
                </a:solidFill>
                <a:effectLst/>
                <a:latin typeface="system-ui"/>
              </a:rPr>
            </a:br>
            <a:endParaRPr lang="en-US" b="0" i="0" dirty="0">
              <a:effectLst/>
              <a:latin typeface="system-ui"/>
            </a:endParaRPr>
          </a:p>
          <a:p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579540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6AF9-6C5D-45A5-BC08-5010786E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E98D-9A82-0D1D-C6AF-68869687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6" y="2222287"/>
            <a:ext cx="11215970" cy="3636511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codesandbox.io</a:t>
            </a:r>
            <a:r>
              <a:rPr lang="en-US" dirty="0"/>
              <a:t>/p/sandbox/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reduxjs</a:t>
            </a:r>
            <a:r>
              <a:rPr lang="en-US" dirty="0"/>
              <a:t>/redux/tree/master/examples/</a:t>
            </a:r>
            <a:r>
              <a:rPr lang="en-US" dirty="0" err="1"/>
              <a:t>counter-ts?from-embed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34294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5892-B227-4922-BD04-9E3DB9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F426-9043-65DB-678E-8798255B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galamo</a:t>
            </a:r>
            <a:r>
              <a:rPr lang="en-US" dirty="0"/>
              <a:t>/Elbit-React-2024/tree/master/react-client-application/</a:t>
            </a:r>
            <a:r>
              <a:rPr lang="en-US" dirty="0" err="1"/>
              <a:t>src</a:t>
            </a:r>
            <a:r>
              <a:rPr lang="en-US" dirty="0"/>
              <a:t>/store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79482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CD61-A533-B62A-DDA7-EDA34AA42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AAD5-ED48-14AA-69E4-74530F20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00" y="337123"/>
            <a:ext cx="6666067" cy="970450"/>
          </a:xfrm>
        </p:spPr>
        <p:txBody>
          <a:bodyPr/>
          <a:lstStyle/>
          <a:p>
            <a:r>
              <a:rPr lang="en-IL" dirty="0"/>
              <a:t>Redux toolkit with immer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B5D22-515E-4EB5-A708-46D200E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95152"/>
            <a:ext cx="7772400" cy="30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64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8DA-61F7-BFBD-D89C-5C4CC045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9CD2-F414-530B-19DA-F527D3AC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immer.js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FBC3-5AAD-64DF-5C15-5363E60E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600254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system-ui"/>
              </a:rPr>
              <a:t>Redux Toolkit's </a:t>
            </a:r>
            <a:r>
              <a:rPr lang="en-US" sz="28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createReducer</a:t>
            </a:r>
            <a:r>
              <a:rPr lang="en-US" sz="2800" b="0" i="0" dirty="0">
                <a:effectLst/>
                <a:latin typeface="system-ui"/>
              </a:rPr>
              <a:t> and </a:t>
            </a:r>
            <a:r>
              <a:rPr lang="en-US" sz="2800" b="0" i="0" dirty="0">
                <a:effectLst/>
                <a:latin typeface="system-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createSlice</a:t>
            </a:r>
            <a:r>
              <a:rPr lang="en-US" sz="2800" b="0" i="0" dirty="0">
                <a:effectLst/>
                <a:latin typeface="system-ui"/>
              </a:rPr>
              <a:t> automatically use </a:t>
            </a:r>
            <a:r>
              <a:rPr lang="en-US" sz="2800" b="0" i="0" dirty="0">
                <a:effectLst/>
                <a:latin typeface="system-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800" b="0" i="0" dirty="0">
                <a:effectLst/>
                <a:latin typeface="system-ui"/>
              </a:rPr>
              <a:t> internally to let you write simpler immutable update logic using "mutating" syntax. This helps simplify most reducer implementations.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932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BEB4-67E9-5846-0365-2A4C2EA1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6078-0986-E633-6E1C-5696E1E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2B64-3C99-5291-8E7A-A2846F34A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  <a:latin typeface="system-ui"/>
              </a:rPr>
              <a:t>"Mutable" means "changeable". If something is "immutable", it can never be changed.</a:t>
            </a:r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14E3F-E9E4-2376-EBB3-43EF48489281}"/>
              </a:ext>
            </a:extLst>
          </p:cNvPr>
          <p:cNvSpPr txBox="1"/>
          <p:nvPr/>
        </p:nvSpPr>
        <p:spPr>
          <a:xfrm>
            <a:off x="909485" y="3094415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still the same object outside, but the contents have changed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In the same way, we can change the contents of this array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1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 =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'd'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0273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238D-083A-50C9-DFF7-1EA734ED0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9676-B7CE-BA73-F2C4-9E6F317B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Basics of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99D4B-0B7E-7540-0DCE-25DC8A76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In order to update values immutably, your code must make </a:t>
            </a:r>
            <a:r>
              <a:rPr lang="en-US" sz="2000" i="1" dirty="0">
                <a:effectLst/>
                <a:latin typeface="system-ui"/>
              </a:rPr>
              <a:t>copies</a:t>
            </a:r>
            <a:r>
              <a:rPr lang="en-US" sz="2000" i="0" dirty="0">
                <a:effectLst/>
                <a:latin typeface="system-ui"/>
              </a:rPr>
              <a:t> of existing objects/arrays, and then modify the copies.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9A182-60F6-9FE2-81F0-B02E3C3968A0}"/>
              </a:ext>
            </a:extLst>
          </p:cNvPr>
          <p:cNvSpPr txBox="1"/>
          <p:nvPr/>
        </p:nvSpPr>
        <p:spPr>
          <a:xfrm>
            <a:off x="231058" y="3429000"/>
            <a:ext cx="20008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3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},</a:t>
            </a:r>
            <a:r>
              <a:rPr lang="en-US" dirty="0">
                <a:solidFill>
                  <a:srgbClr val="F8F8F2"/>
                </a:solidFill>
                <a:latin typeface="SFMono-Regular"/>
              </a:rPr>
              <a:t>  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b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To safely update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obj.a.c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we have to copy each piece</a:t>
            </a:r>
            <a:endParaRPr lang="en-US" dirty="0">
              <a:solidFill>
                <a:srgbClr val="F8F8F2"/>
              </a:solidFill>
              <a:latin typeface="SFMono-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3822-8D9E-3620-35BD-295E35F250C2}"/>
              </a:ext>
            </a:extLst>
          </p:cNvPr>
          <p:cNvSpPr txBox="1"/>
          <p:nvPr/>
        </p:nvSpPr>
        <p:spPr>
          <a:xfrm>
            <a:off x="3357716" y="3346697"/>
            <a:ext cx="3701846" cy="316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obj2 =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obj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...obj,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copy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obj.a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obj.a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overwrite c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E81FF"/>
                </a:solidFill>
                <a:effectLst/>
                <a:latin typeface="SFMono-Regular"/>
              </a:rPr>
              <a:t>42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23B1E-3F0A-FF82-89F9-ECB4D2FC9E26}"/>
              </a:ext>
            </a:extLst>
          </p:cNvPr>
          <p:cNvSpPr txBox="1"/>
          <p:nvPr/>
        </p:nvSpPr>
        <p:spPr>
          <a:xfrm>
            <a:off x="6435213" y="3346697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'a'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'b'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Create a new copy of </a:t>
            </a:r>
            <a:r>
              <a:rPr lang="en-US" b="0" i="0" dirty="0" err="1">
                <a:solidFill>
                  <a:srgbClr val="778090"/>
                </a:solidFill>
                <a:effectLst/>
                <a:latin typeface="SFMono-Regular"/>
              </a:rPr>
              <a:t>arr</a:t>
            </a: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, with "c" appended to the end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arr2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concat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or, we can make a copy of the original array: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arr3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arr.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778090"/>
                </a:solidFill>
                <a:effectLst/>
                <a:latin typeface="SFMono-Regular"/>
              </a:rPr>
              <a:t>// and mutate the copy: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arr3.</a:t>
            </a:r>
            <a:r>
              <a:rPr lang="en-US" b="0" i="0" dirty="0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'c'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2721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FE2C1-FE55-D12E-6D6D-619FA4BF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66FD-BE00-D84E-9116-FE071DCF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Reducers and Immutable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849D-C990-CB26-DACB-54BF9EB1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One of the primary rules of Redux is that our reducers are </a:t>
            </a:r>
            <a:r>
              <a:rPr lang="en-US" sz="2000" i="1" dirty="0">
                <a:effectLst/>
                <a:latin typeface="system-ui"/>
              </a:rPr>
              <a:t>never</a:t>
            </a:r>
            <a:r>
              <a:rPr lang="en-US" sz="2000" i="0" dirty="0">
                <a:effectLst/>
                <a:latin typeface="system-ui"/>
              </a:rPr>
              <a:t> allowed to mutate the original / current state values!</a:t>
            </a:r>
            <a:br>
              <a:rPr lang="en-US" sz="2000" i="0" dirty="0">
                <a:effectLst/>
                <a:latin typeface="system-ui"/>
              </a:rPr>
            </a:br>
            <a:endParaRPr lang="en-US" sz="2000" i="0" dirty="0">
              <a:effectLst/>
              <a:latin typeface="system-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7D488-62C3-5EDF-C899-E4CF5E0D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929473"/>
            <a:ext cx="10919884" cy="1717606"/>
          </a:xfrm>
          <a:prstGeom prst="rect">
            <a:avLst/>
          </a:prstGeom>
        </p:spPr>
      </p:pic>
      <p:pic>
        <p:nvPicPr>
          <p:cNvPr id="11" name="Picture 10" descr="A black rectangle with green text&#10;&#10;AI-generated content may be incorrect.">
            <a:extLst>
              <a:ext uri="{FF2B5EF4-FFF2-40B4-BE49-F238E27FC236}">
                <a16:creationId xmlns:a16="http://schemas.microsoft.com/office/drawing/2014/main" id="{00D77533-73E6-40F6-7FF4-7A78EF1F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4686852"/>
            <a:ext cx="10919884" cy="21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744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26943-4ACE-2CB5-8CD0-166D2758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04D-7C47-2EC8-F079-0B9AE2E8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Copy of every level nesting – Copy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87C3-15E3-3B7C-5A9B-A5B24BC2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>
            <a:noAutofit/>
          </a:bodyPr>
          <a:lstStyle/>
          <a:p>
            <a:pPr algn="l"/>
            <a:r>
              <a:rPr lang="en-US" sz="2000" i="0" dirty="0">
                <a:effectLst/>
                <a:latin typeface="system-ui"/>
              </a:rPr>
              <a:t>A critical rule of immutable updates is that you must make a copy of </a:t>
            </a:r>
            <a:r>
              <a:rPr lang="en-US" sz="2000" i="1" dirty="0">
                <a:effectLst/>
                <a:latin typeface="system-ui"/>
              </a:rPr>
              <a:t>every</a:t>
            </a:r>
            <a:r>
              <a:rPr lang="en-US" sz="2000" i="0" dirty="0">
                <a:effectLst/>
                <a:latin typeface="system-ui"/>
              </a:rPr>
              <a:t> level of nesting that needs to be updated.</a:t>
            </a: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496B4-ABA8-BEE8-4360-D82F98180F28}"/>
              </a:ext>
            </a:extLst>
          </p:cNvPr>
          <p:cNvSpPr txBox="1"/>
          <p:nvPr/>
        </p:nvSpPr>
        <p:spPr>
          <a:xfrm>
            <a:off x="938981" y="3094703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function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handwrittenReducer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return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...state,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...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state.first.second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[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fourth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action.someValue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}}		   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01718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F55B-4C9D-B48E-5BE0-1C9AB3FF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ADB-17A7-4AC7-A758-A7B5D03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Immutable Updates with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E85D-AE4E-62AA-9D84-88945DACB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D32A7-C908-BD36-1719-F7B73BE636E0}"/>
              </a:ext>
            </a:extLst>
          </p:cNvPr>
          <p:cNvSpPr txBox="1"/>
          <p:nvPr/>
        </p:nvSpPr>
        <p:spPr>
          <a:xfrm>
            <a:off x="938981" y="3548490"/>
            <a:ext cx="61058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[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'Learn typescript'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'Try immer'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]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52E65-9E05-07A4-D349-185B083147F5}"/>
              </a:ext>
            </a:extLst>
          </p:cNvPr>
          <p:cNvSpPr txBox="1"/>
          <p:nvPr/>
        </p:nvSpPr>
        <p:spPr>
          <a:xfrm>
            <a:off x="4547420" y="4397707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baseState.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 </a:t>
            </a: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'Tweet about it'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})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9671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D48AB-6B84-D147-91B5-7087C130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4FF8-FF3A-DB76-F283-1037F150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7634-5124-3499-07D5-3707D88D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08919"/>
            <a:ext cx="10571998" cy="1368346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Immer</a:t>
            </a:r>
            <a:r>
              <a:rPr lang="en-US" sz="2000" b="0" i="0" dirty="0">
                <a:effectLst/>
                <a:latin typeface="system-ui"/>
              </a:rPr>
              <a:t> is a library that simplifies the process of writing immutable update logic.</a:t>
            </a:r>
          </a:p>
          <a:p>
            <a:pPr algn="l"/>
            <a:r>
              <a:rPr lang="en-US" sz="2000" dirty="0">
                <a:latin typeface="system-ui"/>
              </a:rPr>
              <a:t>You can mutate the object straight like the following JS code, immer will take care behind the scene to the copy &amp; assign</a:t>
            </a:r>
            <a:br>
              <a:rPr lang="en-US" sz="2000" dirty="0"/>
            </a:b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D7946-5C40-A7CF-EF06-3FBC21B36430}"/>
              </a:ext>
            </a:extLst>
          </p:cNvPr>
          <p:cNvSpPr txBox="1"/>
          <p:nvPr/>
        </p:nvSpPr>
        <p:spPr>
          <a:xfrm>
            <a:off x="1322439" y="3598887"/>
            <a:ext cx="61058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todoAdded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push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</a:p>
          <a:p>
            <a:r>
              <a:rPr lang="en-US" dirty="0">
                <a:solidFill>
                  <a:srgbClr val="F8F8F2"/>
                </a:solidFill>
                <a:latin typeface="SFMono-Regular"/>
              </a:rPr>
              <a:t>		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</a:t>
            </a:r>
          </a:p>
          <a:p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5B57A-CE61-EBE0-B133-ABD09165E358}"/>
              </a:ext>
            </a:extLst>
          </p:cNvPr>
          <p:cNvCxnSpPr/>
          <p:nvPr/>
        </p:nvCxnSpPr>
        <p:spPr>
          <a:xfrm flipH="1">
            <a:off x="4532671" y="5132439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2138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09657-5743-166B-56B9-A14BC9D32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314E-7337-B640-4539-37DDBB90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Redux Toolkit and Immer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B9F1-8B09-DC49-E6CF-3471C9A3E87D}"/>
              </a:ext>
            </a:extLst>
          </p:cNvPr>
          <p:cNvSpPr txBox="1"/>
          <p:nvPr/>
        </p:nvSpPr>
        <p:spPr>
          <a:xfrm>
            <a:off x="1047136" y="2625410"/>
            <a:ext cx="61058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todosSlice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createSlice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A6E22E"/>
                </a:solidFill>
                <a:effectLst/>
                <a:latin typeface="SFMono-Regular"/>
              </a:rPr>
              <a:t>todos</a:t>
            </a:r>
            <a:r>
              <a:rPr lang="en-US" b="0" i="0" dirty="0">
                <a:solidFill>
                  <a:srgbClr val="A6E22E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F92672"/>
                </a:solidFill>
                <a:effectLst/>
                <a:latin typeface="SFMono-Regular"/>
              </a:rPr>
              <a:t>initialState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[],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reducers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: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fixedTodoToggled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(state, action)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const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state.</a:t>
            </a:r>
            <a:r>
              <a:rPr lang="en-US" b="0" i="0" dirty="0" err="1">
                <a:solidFill>
                  <a:srgbClr val="E6D874"/>
                </a:solidFill>
                <a:effectLst/>
                <a:latin typeface="SFMono-Regular"/>
              </a:rPr>
              <a:t>find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((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=&gt;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todo.id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=== 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action.payload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</a:t>
            </a:r>
            <a:r>
              <a:rPr lang="en-US" b="0" i="0" dirty="0">
                <a:solidFill>
                  <a:srgbClr val="F92672"/>
                </a:solidFill>
                <a:effectLst/>
                <a:latin typeface="SFMono-Regular"/>
              </a:rPr>
              <a:t>if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(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) {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 = !</a:t>
            </a:r>
            <a:r>
              <a:rPr lang="en-US" b="0" i="0" dirty="0" err="1">
                <a:solidFill>
                  <a:srgbClr val="F8F8F2"/>
                </a:solidFill>
                <a:effectLst/>
                <a:latin typeface="SFMono-Regular"/>
              </a:rPr>
              <a:t>todo.completed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	}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	},		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	},</a:t>
            </a:r>
            <a:b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F8F8F2"/>
                </a:solidFill>
                <a:effectLst/>
                <a:latin typeface="SFMono-Regular"/>
              </a:rPr>
              <a:t>})</a:t>
            </a:r>
            <a:endParaRPr lang="en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63C76F-967B-B1F1-951E-AC7AAC0534B0}"/>
              </a:ext>
            </a:extLst>
          </p:cNvPr>
          <p:cNvCxnSpPr/>
          <p:nvPr/>
        </p:nvCxnSpPr>
        <p:spPr>
          <a:xfrm flipH="1">
            <a:off x="5909188" y="4758813"/>
            <a:ext cx="48964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0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Alternatives to redux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7489-0B67-63D5-8A1C-8F8309E5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State management compare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A6E03-9436-ABBD-A757-FE667E7B0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</a:t>
            </a:r>
            <a:r>
              <a:rPr lang="en-IL" dirty="0"/>
              <a:t>ustand	Redux</a:t>
            </a:r>
          </a:p>
          <a:p>
            <a:r>
              <a:rPr lang="en-IL" dirty="0"/>
              <a:t>Tanstack 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992290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38" y="1353703"/>
            <a:ext cx="4393707" cy="43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 Loop -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44487"/>
            <a:ext cx="10554574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SPA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&amp; async operations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single threaded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Event loop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Objects Copy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Async await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Higher order functions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Development tools - </a:t>
            </a:r>
            <a:r>
              <a:rPr lang="en-US" sz="2800" dirty="0" err="1"/>
              <a:t>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TypeScript</a:t>
            </a:r>
          </a:p>
          <a:p>
            <a:pPr lvl="1"/>
            <a:r>
              <a:rPr lang="en-US" sz="2400" dirty="0"/>
              <a:t> Interfaces</a:t>
            </a:r>
          </a:p>
          <a:p>
            <a:pPr lvl="1"/>
            <a:r>
              <a:rPr lang="en-US" sz="2400" dirty="0"/>
              <a:t> Types </a:t>
            </a:r>
          </a:p>
          <a:p>
            <a:pPr lvl="1"/>
            <a:r>
              <a:rPr lang="en-US" sz="2400" dirty="0"/>
              <a:t> Generics</a:t>
            </a:r>
          </a:p>
          <a:p>
            <a:pPr lvl="1"/>
            <a:r>
              <a:rPr lang="en-US" sz="2400" dirty="0"/>
              <a:t> Type declaration (intersection &amp; Union) 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19855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r>
              <a:rPr lang="en-US" sz="2600" dirty="0"/>
              <a:t> React Concept</a:t>
            </a:r>
            <a:endParaRPr lang="en-IL" sz="2600" dirty="0"/>
          </a:p>
          <a:p>
            <a:r>
              <a:rPr lang="en-US" sz="2600" dirty="0"/>
              <a:t> TSX</a:t>
            </a:r>
            <a:endParaRPr lang="en-IL" sz="2600" dirty="0"/>
          </a:p>
          <a:p>
            <a:r>
              <a:rPr lang="en-US" sz="2600" dirty="0"/>
              <a:t> Folder recommendation structure</a:t>
            </a:r>
            <a:endParaRPr lang="en-IL" sz="2600" dirty="0"/>
          </a:p>
          <a:p>
            <a:r>
              <a:rPr lang="en-US" sz="2600" dirty="0"/>
              <a:t> Component architecture</a:t>
            </a:r>
            <a:endParaRPr lang="en-IL" sz="2600" dirty="0"/>
          </a:p>
          <a:p>
            <a:r>
              <a:rPr lang="en-US" sz="2600" dirty="0"/>
              <a:t>The virtual DOM </a:t>
            </a:r>
            <a:endParaRPr lang="en-IL" sz="2600" dirty="0"/>
          </a:p>
          <a:p>
            <a:r>
              <a:rPr lang="en-US" sz="2600" dirty="0"/>
              <a:t>Diffing Algorithm</a:t>
            </a:r>
            <a:endParaRPr lang="en-IL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7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1879496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Basic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 &amp;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Stateless VS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statefull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Function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Managing component state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High Order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Children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Render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8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619AA0A4-A8DD-FD20-6193-2F6F8D9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6" y="5288730"/>
            <a:ext cx="3886200" cy="1407600"/>
          </a:xfrm>
          <a:prstGeom prst="rect">
            <a:avLst/>
          </a:prstGeom>
          <a:effectLst>
            <a:glow rad="1318440">
              <a:schemeClr val="accent5">
                <a:satMod val="175000"/>
                <a:alpha val="4000"/>
              </a:schemeClr>
            </a:glow>
            <a:softEdge rad="193679"/>
          </a:effectLst>
        </p:spPr>
      </p:pic>
      <p:pic>
        <p:nvPicPr>
          <p:cNvPr id="6" name="Picture 5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E9E05D98-9178-4129-370D-59DC2B69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5611892"/>
            <a:ext cx="816429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r>
              <a:rPr lang="en-US" dirty="0"/>
              <a:t>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C40FE-07C7-2C19-5A72-976A9D6160AA}"/>
              </a:ext>
            </a:extLst>
          </p:cNvPr>
          <p:cNvSpPr txBox="1"/>
          <p:nvPr/>
        </p:nvSpPr>
        <p:spPr>
          <a:xfrm>
            <a:off x="3766456" y="3559629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vitejs.dev</a:t>
            </a:r>
            <a:r>
              <a:rPr lang="en-US" dirty="0"/>
              <a:t>/guide/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algn="just" rtl="0"/>
            <a:r>
              <a:rPr lang="en-US" sz="2600" dirty="0">
                <a:latin typeface="Century Gothic" panose="020B0502020202020204" pitchFamily="34" charset="0"/>
              </a:rPr>
              <a:t>React Hooks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useEffect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useMemo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useCallback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useDefferedValue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useTransition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( </a:t>
            </a: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vs </a:t>
            </a: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r>
              <a:rPr lang="en-US" sz="2600" dirty="0">
                <a:latin typeface="Century Gothic" panose="020B0502020202020204" pitchFamily="34" charset="0"/>
              </a:rPr>
              <a:t> )</a:t>
            </a:r>
            <a:endParaRPr lang="en-IL" sz="2600" dirty="0">
              <a:latin typeface="Century Gothic" panose="020B0502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9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Lazy loading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Managing global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Axios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interceptors 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redux toolkit vs Managing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When should we use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Major features distinction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Advantages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React solution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Webpack Or </a:t>
            </a:r>
            <a:r>
              <a:rPr lang="en-US" sz="2600" dirty="0" err="1">
                <a:effectLst/>
                <a:ea typeface="Times New Roman" panose="02020603050405020304" pitchFamily="18" charset="0"/>
              </a:rPr>
              <a:t>Vite</a:t>
            </a:r>
            <a:r>
              <a:rPr lang="en-US" sz="2600" dirty="0">
                <a:effectLst/>
                <a:ea typeface="Times New Roman" panose="02020603050405020304" pitchFamily="18" charset="0"/>
              </a:rPr>
              <a:t> configuration 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Example of MF’s with react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Build time integration - libraries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Run time integration –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885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72787</TotalTime>
  <Words>4779</Words>
  <Application>Microsoft Macintosh PowerPoint</Application>
  <PresentationFormat>Widescreen</PresentationFormat>
  <Paragraphs>784</Paragraphs>
  <Slides>164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3" baseType="lpstr">
      <vt:lpstr>Calibri</vt:lpstr>
      <vt:lpstr>Century Gothic</vt:lpstr>
      <vt:lpstr>Courier New</vt:lpstr>
      <vt:lpstr>Menlo</vt:lpstr>
      <vt:lpstr>SFMono-Regular</vt:lpstr>
      <vt:lpstr>system-ui</vt:lpstr>
      <vt:lpstr>Times New Roman</vt:lpstr>
      <vt:lpstr>Wingdings 2</vt:lpstr>
      <vt:lpstr>Quotable</vt:lpstr>
      <vt:lpstr>React</vt:lpstr>
      <vt:lpstr>React</vt:lpstr>
      <vt:lpstr>Agenda</vt:lpstr>
      <vt:lpstr>Agenda</vt:lpstr>
      <vt:lpstr>Agenda</vt:lpstr>
      <vt:lpstr>Agenda</vt:lpstr>
      <vt:lpstr>Agenda</vt:lpstr>
      <vt:lpstr>Agenda</vt:lpstr>
      <vt:lpstr>Agenda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Vite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useCallback &amp; useMemo</vt:lpstr>
      <vt:lpstr>Code splitting</vt:lpstr>
      <vt:lpstr>Suspense</vt:lpstr>
      <vt:lpstr>Suspense</vt:lpstr>
      <vt:lpstr>React.memo</vt:lpstr>
      <vt:lpstr>React.memo</vt:lpstr>
      <vt:lpstr>Problem – Global State Management</vt:lpstr>
      <vt:lpstr>Problem – Global State Management</vt:lpstr>
      <vt:lpstr>Redux</vt:lpstr>
      <vt:lpstr>Redux</vt:lpstr>
      <vt:lpstr>Terminology</vt:lpstr>
      <vt:lpstr>Introduction</vt:lpstr>
      <vt:lpstr>Introduction</vt:lpstr>
      <vt:lpstr>Key features</vt:lpstr>
      <vt:lpstr>Setting Up Redux Toolkit</vt:lpstr>
      <vt:lpstr>Configure store</vt:lpstr>
      <vt:lpstr>Creating Hooks</vt:lpstr>
      <vt:lpstr>Configure reducer </vt:lpstr>
      <vt:lpstr>Configure reducer </vt:lpstr>
      <vt:lpstr>Component level</vt:lpstr>
      <vt:lpstr>Full Example</vt:lpstr>
      <vt:lpstr>Redux Example</vt:lpstr>
      <vt:lpstr>Redux toolkit with immer</vt:lpstr>
      <vt:lpstr>Using immer.js</vt:lpstr>
      <vt:lpstr>Basics of Immutability</vt:lpstr>
      <vt:lpstr>Basics of Immutability</vt:lpstr>
      <vt:lpstr>Reducers and Immutable Updates</vt:lpstr>
      <vt:lpstr>Copy of every level nesting – Copy Hell</vt:lpstr>
      <vt:lpstr>Immutable Updates with Immer</vt:lpstr>
      <vt:lpstr>Redux Toolkit and Immer</vt:lpstr>
      <vt:lpstr>Redux Toolkit and Immer</vt:lpstr>
      <vt:lpstr>Alternatives to redux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State management compare  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82</cp:revision>
  <dcterms:created xsi:type="dcterms:W3CDTF">2019-12-11T17:42:37Z</dcterms:created>
  <dcterms:modified xsi:type="dcterms:W3CDTF">2025-09-20T12:47:23Z</dcterms:modified>
</cp:coreProperties>
</file>